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notesMasterIdLst>
    <p:notesMasterId r:id="rId12"/>
  </p:notesMasterIdLst>
  <p:sldIdLst>
    <p:sldId id="256" r:id="rId2"/>
    <p:sldId id="343" r:id="rId3"/>
    <p:sldId id="357" r:id="rId4"/>
    <p:sldId id="358" r:id="rId5"/>
    <p:sldId id="359" r:id="rId6"/>
    <p:sldId id="360" r:id="rId7"/>
    <p:sldId id="345" r:id="rId8"/>
    <p:sldId id="349" r:id="rId9"/>
    <p:sldId id="361" r:id="rId10"/>
    <p:sldId id="351" r:id="rId11"/>
  </p:sldIdLst>
  <p:sldSz cx="12192000" cy="6858000"/>
  <p:notesSz cx="6797675" cy="992663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Игорь Леонидович Корнеев" initials="ИЛК" lastIdx="0" clrIdx="0"/>
  <p:cmAuthor id="1" name="Home Admin" initials="HA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002D72"/>
    <a:srgbClr val="E9EDF4"/>
    <a:srgbClr val="D0D8E8"/>
    <a:srgbClr val="EDF4FF"/>
    <a:srgbClr val="DAE9FF"/>
    <a:srgbClr val="E4E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FD4443E-F989-4FC4-A0C8-D5A2AF1F390B}" styleName="Темный стиль 1 - акцент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Средний стиль 3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5" autoAdjust="0"/>
    <p:restoredTop sz="95268" autoAdjust="0"/>
  </p:normalViewPr>
  <p:slideViewPr>
    <p:cSldViewPr snapToGrid="0" snapToObjects="1">
      <p:cViewPr varScale="1">
        <p:scale>
          <a:sx n="82" d="100"/>
          <a:sy n="82" d="100"/>
        </p:scale>
        <p:origin x="859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6383D-D99F-2048-997B-308408BE5E36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39838"/>
            <a:ext cx="5956300" cy="33512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5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52E20E-1C9D-C54A-9C52-DA204C181CD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4667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52E20E-1C9D-C54A-9C52-DA204C181CD9}" type="slidenum">
              <a:rPr lang="ru-RU" smtClean="0"/>
              <a:pPr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6523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9E6128-DFC7-4EFE-8213-2F33D2153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789ABF7-8166-443D-B389-6E72C70263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BCBFEA-4026-4C8D-B2F1-5379068E8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F7D2120-1269-4B29-81B5-140AED751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7722F8-422F-402C-9DF4-998BAAD40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5836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44FAC8-595C-4CB8-85CD-2E93D92C7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9BD19F3-25BE-456D-A0B1-FE09B83B87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330A32-83F8-4BCE-BE64-A19E282D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E2E00F-67BE-404A-8B52-2070AB6F5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37E649-C9E7-4FD4-8E49-3012898E2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0283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CC8B80A-DE0B-4D90-8212-5A12E7A989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BD384DF-627F-444F-9904-16B307C237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8581F24-369E-4A46-B6BB-8AB74C7A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0BA5EB-251C-4D5C-BA23-8046A5112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511BDE-5FC3-422D-B5B7-DBBE5A496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9642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13FC7D-8253-4E2D-A3D9-6A1D90639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3F88D0-4DD8-437F-8AF2-DB5EA66BF3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E1CE3F-5592-4EEA-A894-62BC72A85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E9548B-7A96-4965-A900-100CBF075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79996D-FC9F-4706-BA8A-516749893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7245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635E5C-854D-48AF-981E-24D307D3D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0228627-9E89-41BB-B950-FB61D4FF2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49BEBA-6D96-43B9-AD3F-B19953BD2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392565-409D-4DAC-890C-32FB06D2E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82CAA2-9B9D-49B4-9991-0982F8045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1730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BC6BEF-7370-4E27-A689-21051F61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0C56FD-122D-4B56-A41B-2309F202F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D14A9CA-AF36-4557-B3F9-A375143B2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44B931-9463-43F9-8EC6-3B10D13AA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1257DB6-B6DC-4CA2-9038-1E6FA978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2BB6E6-E38C-4CD4-AD6B-30C9A57E8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4859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E145AB-D094-4A3D-9A42-B1138D53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DB521F-A3D2-4D5F-9494-019027E9C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655894B-5686-4276-93AD-F2EE4E882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21D6548-328B-420E-919F-813F6E4D48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64736DA-EE65-4E54-BE9D-347A8C6F32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236E57F-CD2B-461D-9081-43D307E7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3497B86-C0A0-4FF0-909B-14F7A0458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D7CFE86-D62C-4891-A0F0-850234800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1552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10F3A2-D4D5-4E0E-9A89-BC1EB7FF8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6EE170D-63D3-4105-A7A2-780B2214D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0786092-A7F1-4429-92EC-FD95BE4A6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402305C-23D4-4B41-9D84-1D159BE6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5405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CAFC61F-CC3D-4440-8710-D087BDD45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593F6F5-970B-44E3-B8F4-8E526FA9A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FCC9DC4-6C27-4CF5-8973-056FA9F37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3618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51E069-9BBF-45D1-834B-B47F630AA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3EA5CA-8E99-47EB-91E4-9A806F266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72DCC5E-9E24-4332-9FCD-48388273E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57F6EC4-FE75-4013-B5FD-8EBCE71FE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204082-FF88-4748-81AA-B9558CC22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F1691C8-7687-4241-95A8-F1C569E7D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0573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4C646C-B166-44DD-B1CE-65347B2B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18ACEEA-7616-468D-8E01-C4F6678E05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299EA21-E1E4-481A-9E87-3D0E3410A3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3DAF59D-E667-4CDE-B2E9-898E9D384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2954F32-7090-4035-A1B2-CA17BEE57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40B7B90-9629-4FF7-B628-D4AFBDF43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112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E36139-D6C9-4B91-879C-026EB0A17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36C0A3-F09D-46FB-970B-324DC4ADF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417E16-C710-412B-A0FC-1A50EE95A3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27151F-D688-6141-A0B2-66F0774B3D4E}" type="datetimeFigureOut">
              <a:rPr lang="ru-RU" smtClean="0"/>
              <a:pPr/>
              <a:t>27.11.2025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33A9B55-A2A7-4DEB-A2D5-7FE26F2F14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2F33419-2D5A-42DD-9AC5-9FFBAE1E9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7AB09-B287-BF44-B086-718238F9A4D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2988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18124" y="2259449"/>
            <a:ext cx="88738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bg1"/>
                </a:solidFill>
              </a:rPr>
              <a:t>НИОКР «Интеллект»</a:t>
            </a:r>
          </a:p>
          <a:p>
            <a:pPr algn="ctr"/>
            <a:r>
              <a:rPr lang="ru-RU" sz="2800" b="1" i="1" dirty="0">
                <a:solidFill>
                  <a:schemeClr val="bg1"/>
                </a:solidFill>
              </a:rPr>
              <a:t>АК «</a:t>
            </a:r>
            <a:r>
              <a:rPr lang="en-US" sz="2800" b="1" i="1" dirty="0">
                <a:solidFill>
                  <a:schemeClr val="bg1"/>
                </a:solidFill>
              </a:rPr>
              <a:t>SDR</a:t>
            </a:r>
            <a:r>
              <a:rPr lang="ru-RU" sz="2800" b="1" i="1" dirty="0">
                <a:solidFill>
                  <a:schemeClr val="bg1"/>
                </a:solidFill>
              </a:rPr>
              <a:t>» </a:t>
            </a:r>
            <a:r>
              <a:rPr lang="en-US" sz="2800" b="1" i="1" dirty="0">
                <a:solidFill>
                  <a:schemeClr val="bg1"/>
                </a:solidFill>
              </a:rPr>
              <a:t>- </a:t>
            </a:r>
            <a:r>
              <a:rPr lang="ru-RU" sz="2800" b="1" i="1" dirty="0" err="1">
                <a:solidFill>
                  <a:schemeClr val="bg1"/>
                </a:solidFill>
              </a:rPr>
              <a:t>Радиосканер</a:t>
            </a:r>
            <a:endParaRPr lang="ru-RU" sz="2800" b="1" i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88625" y="6251171"/>
            <a:ext cx="2261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МОСКВА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526" y="6251171"/>
            <a:ext cx="1862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30</a:t>
            </a:r>
            <a:r>
              <a:rPr lang="ru-RU"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09</a:t>
            </a:r>
            <a:r>
              <a:rPr lang="ru-RU" dirty="0">
                <a:solidFill>
                  <a:schemeClr val="bg1"/>
                </a:solidFill>
              </a:rPr>
              <a:t>.2025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F4661-521D-4D8A-BF2F-E979DFF5F59B}"/>
              </a:ext>
            </a:extLst>
          </p:cNvPr>
          <p:cNvSpPr txBox="1"/>
          <p:nvPr/>
        </p:nvSpPr>
        <p:spPr>
          <a:xfrm>
            <a:off x="3318124" y="3989401"/>
            <a:ext cx="8873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b="1" i="1" dirty="0">
                <a:solidFill>
                  <a:schemeClr val="bg1"/>
                </a:solidFill>
              </a:rPr>
              <a:t>Докладчик:</a:t>
            </a:r>
          </a:p>
          <a:p>
            <a:pPr algn="r"/>
            <a:r>
              <a:rPr lang="ru-RU" sz="2000" b="1" i="1" dirty="0">
                <a:solidFill>
                  <a:schemeClr val="bg1"/>
                </a:solidFill>
              </a:rPr>
              <a:t>Тарасов И.А. – Начальник отдела Беспроводной связи.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3A3C80C-8989-4950-A574-2E862BA10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2192000" cy="148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492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" y="6185251"/>
            <a:ext cx="12191988" cy="6727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59232" y="6336959"/>
            <a:ext cx="861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024D280-1C33-0740-AA14-557840F65B23}" type="slidenum">
              <a:rPr lang="ru-RU" sz="1600" b="1" smtClean="0">
                <a:solidFill>
                  <a:schemeClr val="bg1"/>
                </a:solidFill>
              </a:rPr>
              <a:t>10</a:t>
            </a:fld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E8C1D00F-234E-4215-89C5-2A626C3DB4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76525" y="5429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42826C7A-E1E6-4E2C-B3AC-ED433DE83D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28925" y="6953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5687005-5282-44B9-8222-EC64F1BE26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" y="-31575"/>
            <a:ext cx="12191988" cy="67274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04806" y="86142"/>
            <a:ext cx="9085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АК «</a:t>
            </a:r>
            <a:r>
              <a:rPr lang="en-US" b="1" dirty="0">
                <a:solidFill>
                  <a:schemeClr val="bg1"/>
                </a:solidFill>
              </a:rPr>
              <a:t>SDR</a:t>
            </a:r>
            <a:r>
              <a:rPr lang="ru-RU" b="1" dirty="0">
                <a:solidFill>
                  <a:schemeClr val="bg1"/>
                </a:solidFill>
              </a:rPr>
              <a:t>»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ru-RU" b="1" dirty="0">
                <a:solidFill>
                  <a:schemeClr val="bg1"/>
                </a:solidFill>
              </a:rPr>
              <a:t>Структурная схема.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FABD31E-0FD2-439A-BC88-35FBBDF79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815" y="760199"/>
            <a:ext cx="11080370" cy="533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796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>
            <a:extLst>
              <a:ext uri="{FF2B5EF4-FFF2-40B4-BE49-F238E27FC236}">
                <a16:creationId xmlns:a16="http://schemas.microsoft.com/office/drawing/2014/main" id="{BE73E6E1-EFA5-4B21-8990-362EEE536C5E}"/>
              </a:ext>
            </a:extLst>
          </p:cNvPr>
          <p:cNvSpPr txBox="1"/>
          <p:nvPr/>
        </p:nvSpPr>
        <p:spPr>
          <a:xfrm>
            <a:off x="554182" y="1059205"/>
            <a:ext cx="11245069" cy="4168115"/>
          </a:xfrm>
          <a:prstGeom prst="rect">
            <a:avLst/>
          </a:prstGeom>
          <a:solidFill>
            <a:srgbClr val="EDF4FF">
              <a:alpha val="60000"/>
            </a:srgbClr>
          </a:solidFill>
        </p:spPr>
        <p:txBody>
          <a:bodyPr wrap="square" lIns="180000" tIns="180000" rIns="180000" bIns="180000" rtlCol="0">
            <a:noAutofit/>
          </a:bodyPr>
          <a:lstStyle/>
          <a:p>
            <a:pPr marL="127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  <a:tabLst>
                <a:tab pos="342900" algn="l"/>
                <a:tab pos="355600" algn="l"/>
              </a:tabLst>
              <a:defRPr sz="1500" spc="-10">
                <a:latin typeface="Arial"/>
                <a:ea typeface="Arial"/>
                <a:cs typeface="Arial"/>
                <a:sym typeface="Arial"/>
              </a:defRPr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Общие цели комплексного проекта: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27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  <a:tabLst>
                <a:tab pos="342900" algn="l"/>
                <a:tab pos="355600" algn="l"/>
              </a:tabLst>
              <a:defRPr sz="1500" spc="-10">
                <a:latin typeface="Arial"/>
                <a:ea typeface="Arial"/>
                <a:cs typeface="Arial"/>
                <a:sym typeface="Arial"/>
              </a:defRPr>
            </a:pPr>
            <a:r>
              <a:rPr lang="ru-RU" sz="2000" spc="-1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Интеллект – представляет собой аппаратно-программный комплекс, состоящий из различных функциональных подсистем, которые формируют интеллектуальное навигационное решение.</a:t>
            </a:r>
          </a:p>
          <a:p>
            <a:pPr marL="127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  <a:tabLst>
                <a:tab pos="342900" algn="l"/>
                <a:tab pos="355600" algn="l"/>
              </a:tabLst>
              <a:defRPr sz="1500" spc="-10">
                <a:latin typeface="Arial"/>
                <a:ea typeface="Arial"/>
                <a:cs typeface="Arial"/>
                <a:sym typeface="Arial"/>
              </a:defRPr>
            </a:pPr>
            <a:r>
              <a:rPr lang="ru-RU" sz="2000" spc="-1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Комплекс включает в себя мобильные терминалы, </a:t>
            </a:r>
            <a:r>
              <a:rPr lang="ru-RU" sz="2000" spc="-10" dirty="0" err="1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аппаратно</a:t>
            </a:r>
            <a:r>
              <a:rPr lang="ru-RU" sz="2000" spc="-1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- </a:t>
            </a:r>
            <a:r>
              <a:rPr lang="ru-RU" sz="2000" spc="-10" dirty="0" err="1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програмные</a:t>
            </a:r>
            <a:r>
              <a:rPr lang="ru-RU" sz="2000" spc="-1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комплексы, ПО для обработки и анализа данных на основе технологии искусственного интеллекта.</a:t>
            </a:r>
          </a:p>
          <a:p>
            <a:pPr marL="127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  <a:tabLst>
                <a:tab pos="342900" algn="l"/>
                <a:tab pos="355600" algn="l"/>
              </a:tabLst>
              <a:defRPr sz="1500" spc="-10">
                <a:latin typeface="Arial"/>
                <a:ea typeface="Arial"/>
                <a:cs typeface="Arial"/>
                <a:sym typeface="Arial"/>
              </a:defRPr>
            </a:pPr>
            <a:r>
              <a:rPr lang="ru-RU" sz="2000" b="1" spc="-1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Цели комплекса</a:t>
            </a:r>
            <a:r>
              <a:rPr lang="ru-RU" sz="2000" spc="-1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:</a:t>
            </a:r>
          </a:p>
          <a:p>
            <a:pPr marL="127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  <a:tabLst>
                <a:tab pos="342900" algn="l"/>
                <a:tab pos="355600" algn="l"/>
              </a:tabLst>
              <a:defRPr sz="1500" spc="-10">
                <a:latin typeface="Arial"/>
                <a:ea typeface="Arial"/>
                <a:cs typeface="Arial"/>
                <a:sym typeface="Arial"/>
              </a:defRPr>
            </a:pPr>
            <a:r>
              <a:rPr lang="ru-RU" sz="2000" spc="-1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Создание многофункционального комплекса с различными устройствами, объединенными в единую систему с последующим построением навигации.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" y="6185251"/>
            <a:ext cx="12191988" cy="6727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59232" y="6336959"/>
            <a:ext cx="861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024D280-1C33-0740-AA14-557840F65B23}" type="slidenum">
              <a:rPr lang="ru-RU" sz="1600" b="1" smtClean="0">
                <a:solidFill>
                  <a:schemeClr val="bg1"/>
                </a:solidFill>
              </a:rPr>
              <a:t>2</a:t>
            </a:fld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E8C1D00F-234E-4215-89C5-2A626C3DB4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76525" y="5429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42826C7A-E1E6-4E2C-B3AC-ED433DE83D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28925" y="6953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object 10"/>
          <p:cNvSpPr txBox="1"/>
          <p:nvPr/>
        </p:nvSpPr>
        <p:spPr>
          <a:xfrm>
            <a:off x="772234" y="1354718"/>
            <a:ext cx="10673863" cy="406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127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  <a:tabLst>
                <a:tab pos="342900" algn="l"/>
                <a:tab pos="355600" algn="l"/>
              </a:tabLst>
              <a:defRPr sz="1500" spc="-10">
                <a:latin typeface="Arial"/>
                <a:ea typeface="Arial"/>
                <a:cs typeface="Arial"/>
                <a:sym typeface="Arial"/>
              </a:defRPr>
            </a:pPr>
            <a:endParaRPr lang="ru-RU" sz="2000" spc="-10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8A13CDD-F302-4408-B406-A2211A343B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1" y="-17344"/>
            <a:ext cx="12191988" cy="67274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94105" y="102584"/>
            <a:ext cx="9085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Цель и результаты выполнения КП «Интеллект»</a:t>
            </a:r>
          </a:p>
        </p:txBody>
      </p:sp>
    </p:spTree>
    <p:extLst>
      <p:ext uri="{BB962C8B-B14F-4D97-AF65-F5344CB8AC3E}">
        <p14:creationId xmlns:p14="http://schemas.microsoft.com/office/powerpoint/2010/main" val="4180171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>
            <a:extLst>
              <a:ext uri="{FF2B5EF4-FFF2-40B4-BE49-F238E27FC236}">
                <a16:creationId xmlns:a16="http://schemas.microsoft.com/office/drawing/2014/main" id="{BE73E6E1-EFA5-4B21-8990-362EEE536C5E}"/>
              </a:ext>
            </a:extLst>
          </p:cNvPr>
          <p:cNvSpPr txBox="1"/>
          <p:nvPr/>
        </p:nvSpPr>
        <p:spPr>
          <a:xfrm>
            <a:off x="473459" y="669871"/>
            <a:ext cx="11245069" cy="5332228"/>
          </a:xfrm>
          <a:prstGeom prst="rect">
            <a:avLst/>
          </a:prstGeom>
          <a:solidFill>
            <a:srgbClr val="EDF4FF">
              <a:alpha val="60000"/>
            </a:srgbClr>
          </a:solidFill>
        </p:spPr>
        <p:txBody>
          <a:bodyPr wrap="square" lIns="180000" tIns="180000" rIns="180000" bIns="180000" rtlCol="0">
            <a:noAutofit/>
          </a:bodyPr>
          <a:lstStyle/>
          <a:p>
            <a:pPr algn="just"/>
            <a:endParaRPr lang="ru-RU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" y="6185251"/>
            <a:ext cx="12191988" cy="6727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59232" y="6336959"/>
            <a:ext cx="861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024D280-1C33-0740-AA14-557840F65B23}" type="slidenum">
              <a:rPr lang="ru-RU" sz="1600" b="1" smtClean="0">
                <a:solidFill>
                  <a:schemeClr val="bg1"/>
                </a:solidFill>
              </a:rPr>
              <a:t>3</a:t>
            </a:fld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E8C1D00F-234E-4215-89C5-2A626C3DB4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76525" y="5429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42826C7A-E1E6-4E2C-B3AC-ED433DE83D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28925" y="6953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object 10"/>
          <p:cNvSpPr txBox="1"/>
          <p:nvPr/>
        </p:nvSpPr>
        <p:spPr>
          <a:xfrm>
            <a:off x="769971" y="707583"/>
            <a:ext cx="10739206" cy="5055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127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  <a:tabLst>
                <a:tab pos="342900" algn="l"/>
                <a:tab pos="355600" algn="l"/>
              </a:tabLst>
              <a:defRPr sz="1500" spc="-10">
                <a:latin typeface="Arial"/>
                <a:ea typeface="Arial"/>
                <a:cs typeface="Arial"/>
                <a:sym typeface="Arial"/>
              </a:defRPr>
            </a:pP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Описание: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r>
              <a:rPr lang="ru-RU" dirty="0"/>
              <a:t>АК «</a:t>
            </a:r>
            <a:r>
              <a:rPr lang="en-US" dirty="0"/>
              <a:t>SDR</a:t>
            </a:r>
            <a:r>
              <a:rPr lang="ru-RU" dirty="0"/>
              <a:t>» применяется для анализа полученных данных об обстановке в радиоэфире и позволяет: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Сканировать частотный спектр в диапазоне частот от 80 до 2500 МГц в месте размещения. </a:t>
            </a:r>
          </a:p>
          <a:p>
            <a:r>
              <a:rPr lang="ru-RU" dirty="0"/>
              <a:t>       (возможно расширение до </a:t>
            </a:r>
            <a:r>
              <a:rPr lang="en-US" dirty="0"/>
              <a:t>6</a:t>
            </a:r>
            <a:r>
              <a:rPr lang="ru-RU" dirty="0"/>
              <a:t> ГГц)</a:t>
            </a:r>
          </a:p>
          <a:p>
            <a:pPr marL="342900" indent="-342900">
              <a:buFont typeface="+mj-lt"/>
              <a:buAutoNum type="arabicPeriod" startAt="2"/>
            </a:pPr>
            <a:r>
              <a:rPr lang="ru-RU" dirty="0"/>
              <a:t>Формировать набор данных об окружающей электромагнитной обстановке, с передачей этих данных на внешние вычислительные устройства по собственному протоколу RMIA.</a:t>
            </a:r>
          </a:p>
          <a:p>
            <a:pPr marL="342900" indent="-342900">
              <a:buFont typeface="+mj-lt"/>
              <a:buAutoNum type="arabicPeriod" startAt="2"/>
            </a:pPr>
            <a:r>
              <a:rPr lang="ru-RU" dirty="0"/>
              <a:t>Поддерживает расширение функциональности за счёт внедрения новых режимов работы, адаптированных под специфику различных задач.</a:t>
            </a:r>
          </a:p>
          <a:p>
            <a:pPr marL="342900" indent="-342900">
              <a:buFont typeface="+mj-lt"/>
              <a:buAutoNum type="arabicPeriod" startAt="2"/>
            </a:pPr>
            <a:r>
              <a:rPr lang="ru-RU" dirty="0"/>
              <a:t>Обнаружение сигналов, их локализация, определите типа сигнала и нанесение на карту. 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ru-RU" dirty="0"/>
              <a:t>Сканировать и сигнализировать об обнаруженных источниках.</a:t>
            </a:r>
          </a:p>
          <a:p>
            <a:pPr marL="342900" indent="-342900">
              <a:buFont typeface="+mj-lt"/>
              <a:buAutoNum type="arabicPeriod" startAt="6"/>
            </a:pPr>
            <a:r>
              <a:rPr lang="ru-RU" dirty="0"/>
              <a:t>Обнаружение дронов на дальности от 250 м до 1 км. Время полного сканирования всего диапазона аппаратным комплексом — 30 секунд. При анализе сигналов учитываются не только стандартные частоты видеопередатчиков, но и все остальные сигналы, присутствующие в данном диапазоне.</a:t>
            </a:r>
          </a:p>
          <a:p>
            <a:pPr marL="342900" indent="-342900">
              <a:buFont typeface="+mj-lt"/>
              <a:buAutoNum type="arabicPeriod" startAt="7"/>
            </a:pPr>
            <a:r>
              <a:rPr lang="ru-RU" dirty="0"/>
              <a:t>Получать информацию от </a:t>
            </a:r>
            <a:r>
              <a:rPr lang="en-US" dirty="0"/>
              <a:t>BLE </a:t>
            </a:r>
            <a:r>
              <a:rPr lang="ru-RU" dirty="0"/>
              <a:t>маяков (</a:t>
            </a:r>
            <a:r>
              <a:rPr lang="en-US" dirty="0"/>
              <a:t>UUID</a:t>
            </a:r>
            <a:r>
              <a:rPr lang="ru-RU" dirty="0"/>
              <a:t>,</a:t>
            </a:r>
            <a:r>
              <a:rPr lang="en-US" dirty="0"/>
              <a:t> Major </a:t>
            </a:r>
            <a:r>
              <a:rPr lang="ru-RU" dirty="0"/>
              <a:t>и </a:t>
            </a:r>
            <a:r>
              <a:rPr lang="en-US" dirty="0"/>
              <a:t>Minor</a:t>
            </a:r>
            <a:r>
              <a:rPr lang="ru-RU" dirty="0"/>
              <a:t>,</a:t>
            </a:r>
            <a:r>
              <a:rPr lang="en-US" dirty="0"/>
              <a:t> TX Power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en-US" dirty="0" err="1"/>
              <a:t>ADV_interva</a:t>
            </a:r>
            <a:r>
              <a:rPr lang="ru-RU" dirty="0"/>
              <a:t>) с возможностью их фиксирования и нанесения их на карту.</a:t>
            </a:r>
          </a:p>
          <a:p>
            <a:pPr marL="342900" indent="-342900">
              <a:buFont typeface="+mj-lt"/>
              <a:buAutoNum type="arabicPeriod" startAt="8"/>
            </a:pPr>
            <a:r>
              <a:rPr lang="ru-RU" dirty="0"/>
              <a:t>Возможностью определения местоположения по данным </a:t>
            </a:r>
            <a:r>
              <a:rPr lang="en-US" dirty="0"/>
              <a:t>BLE</a:t>
            </a:r>
            <a:r>
              <a:rPr lang="ru-RU" dirty="0"/>
              <a:t>. </a:t>
            </a:r>
          </a:p>
          <a:p>
            <a:pPr marL="342900" indent="-342900">
              <a:buFont typeface="+mj-lt"/>
              <a:buAutoNum type="arabicPeriod" startAt="9"/>
            </a:pPr>
            <a:r>
              <a:rPr lang="ru-RU" dirty="0"/>
              <a:t>Режим получения и дешифровки данных с известных протоколов обмена. (</a:t>
            </a:r>
            <a:r>
              <a:rPr lang="en-US" dirty="0"/>
              <a:t>FM,</a:t>
            </a:r>
            <a:r>
              <a:rPr lang="ru-RU" dirty="0"/>
              <a:t> </a:t>
            </a:r>
            <a:r>
              <a:rPr lang="en-US" dirty="0"/>
              <a:t>Wi-Fi </a:t>
            </a:r>
            <a:r>
              <a:rPr lang="ru-RU" dirty="0" err="1"/>
              <a:t>и.т.д</a:t>
            </a:r>
            <a:r>
              <a:rPr lang="ru-RU" dirty="0"/>
              <a:t>)</a:t>
            </a:r>
          </a:p>
          <a:p>
            <a:pPr lvl="0"/>
            <a:endParaRPr lang="ru-RU" sz="1400" dirty="0">
              <a:sym typeface="Arial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9912D4D1-FC5A-4D77-B910-7201C9D81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78"/>
            <a:ext cx="12191988" cy="67274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" y="-16525"/>
            <a:ext cx="9085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err="1">
                <a:solidFill>
                  <a:schemeClr val="bg1"/>
                </a:solidFill>
              </a:rPr>
              <a:t>Радиосканер</a:t>
            </a:r>
            <a:r>
              <a:rPr lang="ru-RU" b="1" dirty="0">
                <a:solidFill>
                  <a:schemeClr val="bg1"/>
                </a:solidFill>
              </a:rPr>
              <a:t>  - АК «</a:t>
            </a:r>
            <a:r>
              <a:rPr lang="en-US" b="1" dirty="0">
                <a:solidFill>
                  <a:schemeClr val="bg1"/>
                </a:solidFill>
              </a:rPr>
              <a:t>SDR</a:t>
            </a:r>
            <a:r>
              <a:rPr lang="ru-RU" b="1" dirty="0">
                <a:solidFill>
                  <a:schemeClr val="bg1"/>
                </a:solidFill>
              </a:rPr>
              <a:t>».</a:t>
            </a:r>
            <a:r>
              <a:rPr lang="ru-RU" b="1" dirty="0">
                <a:sym typeface="Arial"/>
              </a:rPr>
              <a:t> </a:t>
            </a:r>
            <a:r>
              <a:rPr lang="ru-RU" b="1" dirty="0">
                <a:solidFill>
                  <a:schemeClr val="bg1"/>
                </a:solidFill>
                <a:sym typeface="Arial"/>
              </a:rPr>
              <a:t>Устройство сканирования частотного спектра с возможностью указания на карте источников различных типов сигналов.</a:t>
            </a:r>
          </a:p>
          <a:p>
            <a:endParaRPr lang="ru-R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27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" y="6185251"/>
            <a:ext cx="12191988" cy="6727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59232" y="6336959"/>
            <a:ext cx="861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024D280-1C33-0740-AA14-557840F65B23}" type="slidenum">
              <a:rPr lang="ru-RU" sz="1600" b="1" smtClean="0">
                <a:solidFill>
                  <a:schemeClr val="bg1"/>
                </a:solidFill>
              </a:rPr>
              <a:t>4</a:t>
            </a:fld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E8C1D00F-234E-4215-89C5-2A626C3DB4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76525" y="5429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42826C7A-E1E6-4E2C-B3AC-ED433DE83D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28925" y="6953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object 10"/>
          <p:cNvSpPr txBox="1"/>
          <p:nvPr/>
        </p:nvSpPr>
        <p:spPr>
          <a:xfrm>
            <a:off x="839784" y="1165124"/>
            <a:ext cx="10673863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/>
            <a:endParaRPr lang="ru-RU" sz="1400" dirty="0">
              <a:sym typeface="Arial"/>
            </a:endParaRPr>
          </a:p>
        </p:txBody>
      </p:sp>
      <p:sp>
        <p:nvSpPr>
          <p:cNvPr id="16" name="object 10"/>
          <p:cNvSpPr txBox="1"/>
          <p:nvPr/>
        </p:nvSpPr>
        <p:spPr>
          <a:xfrm>
            <a:off x="678353" y="1033458"/>
            <a:ext cx="10673863" cy="43766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127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  <a:tabLst>
                <a:tab pos="342900" algn="l"/>
                <a:tab pos="355600" algn="l"/>
              </a:tabLst>
              <a:defRPr sz="1500" spc="-10">
                <a:latin typeface="Arial"/>
                <a:ea typeface="Arial"/>
                <a:cs typeface="Arial"/>
                <a:sym typeface="Arial"/>
              </a:defRPr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Особые решения: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Сбор и хранение всех ранее зафиксированных радио масок и их локаций, хранящиеся в базе данных за всё время работы устройства.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Пользовательское программное обеспечение «АК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SDR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оператор» 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linux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приложение для пользователя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«АК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реализации построения до 10 устройств в единую сеть. Их объединение для расширения зоны покрытия. Центральный пост принимает сигналы со всех устройств и записывает их в базу данных.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 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 функционирует в автоматическом режиме и обеспечивает подключение по интерфейсам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LAN,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LORA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127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  <a:tabLst>
                <a:tab pos="342900" algn="l"/>
                <a:tab pos="355600" algn="l"/>
              </a:tabLst>
              <a:defRPr sz="1500" spc="-10">
                <a:latin typeface="Arial"/>
                <a:ea typeface="Arial"/>
                <a:cs typeface="Arial"/>
                <a:sym typeface="Arial"/>
              </a:defRPr>
            </a:pPr>
            <a:r>
              <a:rPr lang="ru-RU" sz="1500" dirty="0">
                <a:sym typeface="Arial"/>
              </a:rPr>
              <a:t>.</a:t>
            </a:r>
            <a:br>
              <a:rPr lang="ru-RU" sz="1500" dirty="0">
                <a:sym typeface="Arial"/>
              </a:rPr>
            </a:br>
            <a:endParaRPr lang="ru-RU" sz="1400" dirty="0">
              <a:sym typeface="Arial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EA6E41A8-6FF3-4D85-BC39-11A2D6F63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" y="2056"/>
            <a:ext cx="12191988" cy="67274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83753" y="118307"/>
            <a:ext cx="9085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err="1">
                <a:solidFill>
                  <a:schemeClr val="bg1"/>
                </a:solidFill>
              </a:rPr>
              <a:t>Радиосканер</a:t>
            </a:r>
            <a:r>
              <a:rPr lang="ru-RU" b="1" dirty="0">
                <a:solidFill>
                  <a:schemeClr val="bg1"/>
                </a:solidFill>
              </a:rPr>
              <a:t>  - АК «</a:t>
            </a:r>
            <a:r>
              <a:rPr lang="en-US" b="1" dirty="0">
                <a:solidFill>
                  <a:schemeClr val="bg1"/>
                </a:solidFill>
              </a:rPr>
              <a:t>SDR</a:t>
            </a:r>
            <a:r>
              <a:rPr lang="ru-RU" b="1" dirty="0">
                <a:solidFill>
                  <a:schemeClr val="bg1"/>
                </a:solidFill>
              </a:rPr>
              <a:t>».</a:t>
            </a:r>
          </a:p>
        </p:txBody>
      </p:sp>
    </p:spTree>
    <p:extLst>
      <p:ext uri="{BB962C8B-B14F-4D97-AF65-F5344CB8AC3E}">
        <p14:creationId xmlns:p14="http://schemas.microsoft.com/office/powerpoint/2010/main" val="2936538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" y="6185251"/>
            <a:ext cx="12191988" cy="6727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59232" y="6336959"/>
            <a:ext cx="861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024D280-1C33-0740-AA14-557840F65B23}" type="slidenum">
              <a:rPr lang="ru-RU" sz="1600" b="1" smtClean="0">
                <a:solidFill>
                  <a:schemeClr val="bg1"/>
                </a:solidFill>
              </a:rPr>
              <a:t>5</a:t>
            </a:fld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E8C1D00F-234E-4215-89C5-2A626C3DB4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76525" y="5429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42826C7A-E1E6-4E2C-B3AC-ED433DE83D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28925" y="6953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object 10"/>
          <p:cNvSpPr txBox="1"/>
          <p:nvPr/>
        </p:nvSpPr>
        <p:spPr>
          <a:xfrm>
            <a:off x="839784" y="1165124"/>
            <a:ext cx="10673863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lvl="0"/>
            <a:endParaRPr lang="ru-RU" sz="1400" dirty="0">
              <a:sym typeface="Arial"/>
            </a:endParaRPr>
          </a:p>
        </p:txBody>
      </p:sp>
      <p:sp>
        <p:nvSpPr>
          <p:cNvPr id="16" name="object 10"/>
          <p:cNvSpPr txBox="1"/>
          <p:nvPr/>
        </p:nvSpPr>
        <p:spPr>
          <a:xfrm>
            <a:off x="668156" y="824457"/>
            <a:ext cx="10754580" cy="5792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ru-RU" b="1" dirty="0">
                <a:sym typeface="Arial"/>
              </a:rPr>
              <a:t>Особенности: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 по IP сети или по USB.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 АК 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 и отображение полученной информации на персонального компьютера или на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через собственное ПО.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Многопользовательский режим передачи данных.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Программное декодирование различных цифровых протоколов, включая P25 (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Phase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1), NXDN™, DPMR™,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Japanese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DCR, RDS, поддержка модуляций AM/NFM/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WFM,а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также приём сигналов в рабочем диапазоне.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Функция RSSI (индикация уровня принимаемого сигнала).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Программная демодуляция средствами FPGA и DSP с частотой дискретизации 122,88 МГц.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Отслеживание до 100 источников на различных частотах.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Построение спектра в реальном времени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.</a:t>
            </a:r>
            <a:br>
              <a:rPr lang="ru-RU" sz="1400" dirty="0">
                <a:sym typeface="Arial"/>
              </a:rPr>
            </a:br>
            <a:endParaRPr lang="ru-RU" sz="1200" dirty="0">
              <a:sym typeface="Arial"/>
            </a:endParaRPr>
          </a:p>
          <a:p>
            <a:pPr marL="127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  <a:tabLst>
                <a:tab pos="342900" algn="l"/>
                <a:tab pos="355600" algn="l"/>
              </a:tabLst>
              <a:defRPr sz="1500" spc="-10">
                <a:latin typeface="Arial"/>
                <a:ea typeface="Arial"/>
                <a:cs typeface="Arial"/>
                <a:sym typeface="Arial"/>
              </a:defRPr>
            </a:pPr>
            <a:r>
              <a:rPr lang="ru-RU" sz="1500" dirty="0">
                <a:sym typeface="Arial"/>
              </a:rPr>
              <a:t>.</a:t>
            </a:r>
            <a:br>
              <a:rPr lang="ru-RU" sz="1500" dirty="0">
                <a:sym typeface="Arial"/>
              </a:rPr>
            </a:br>
            <a:endParaRPr lang="ru-RU" sz="1400" dirty="0">
              <a:sym typeface="Arial"/>
            </a:endParaRPr>
          </a:p>
        </p:txBody>
      </p:sp>
      <p:sp>
        <p:nvSpPr>
          <p:cNvPr id="14" name="object 10">
            <a:extLst>
              <a:ext uri="{FF2B5EF4-FFF2-40B4-BE49-F238E27FC236}">
                <a16:creationId xmlns:a16="http://schemas.microsoft.com/office/drawing/2014/main" id="{8D54C607-AC06-430E-84BE-23269FD9FBAC}"/>
              </a:ext>
            </a:extLst>
          </p:cNvPr>
          <p:cNvSpPr txBox="1"/>
          <p:nvPr/>
        </p:nvSpPr>
        <p:spPr>
          <a:xfrm>
            <a:off x="759066" y="4428434"/>
            <a:ext cx="10673863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lvl="0"/>
            <a:endParaRPr lang="ru-RU" sz="1400" dirty="0">
              <a:sym typeface="Arial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3FB30137-D1BE-4260-B8D3-21C122B0D6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88" cy="67274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94857" y="187629"/>
            <a:ext cx="9085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err="1">
                <a:solidFill>
                  <a:schemeClr val="bg1"/>
                </a:solidFill>
              </a:rPr>
              <a:t>Радиосканер</a:t>
            </a:r>
            <a:r>
              <a:rPr lang="ru-RU" b="1" dirty="0">
                <a:solidFill>
                  <a:schemeClr val="bg1"/>
                </a:solidFill>
              </a:rPr>
              <a:t>  - АК «</a:t>
            </a:r>
            <a:r>
              <a:rPr lang="en-US" b="1" dirty="0">
                <a:solidFill>
                  <a:schemeClr val="bg1"/>
                </a:solidFill>
              </a:rPr>
              <a:t>SDR</a:t>
            </a:r>
            <a:r>
              <a:rPr lang="ru-RU" b="1" dirty="0">
                <a:solidFill>
                  <a:schemeClr val="bg1"/>
                </a:solidFill>
              </a:rPr>
              <a:t>».</a:t>
            </a:r>
          </a:p>
        </p:txBody>
      </p:sp>
    </p:spTree>
    <p:extLst>
      <p:ext uri="{BB962C8B-B14F-4D97-AF65-F5344CB8AC3E}">
        <p14:creationId xmlns:p14="http://schemas.microsoft.com/office/powerpoint/2010/main" val="805562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" y="6185251"/>
            <a:ext cx="12191988" cy="6727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59232" y="6336959"/>
            <a:ext cx="861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024D280-1C33-0740-AA14-557840F65B23}" type="slidenum">
              <a:rPr lang="ru-RU" sz="1600" b="1" smtClean="0">
                <a:solidFill>
                  <a:schemeClr val="bg1"/>
                </a:solidFill>
              </a:rPr>
              <a:t>6</a:t>
            </a:fld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E8C1D00F-234E-4215-89C5-2A626C3DB4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76525" y="5429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42826C7A-E1E6-4E2C-B3AC-ED433DE83D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28925" y="6953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object 10"/>
          <p:cNvSpPr txBox="1"/>
          <p:nvPr/>
        </p:nvSpPr>
        <p:spPr>
          <a:xfrm>
            <a:off x="839784" y="1165124"/>
            <a:ext cx="10673863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/>
            <a:endParaRPr lang="ru-RU" sz="1400" dirty="0">
              <a:sym typeface="Arial"/>
            </a:endParaRPr>
          </a:p>
        </p:txBody>
      </p:sp>
      <p:sp>
        <p:nvSpPr>
          <p:cNvPr id="14" name="object 10">
            <a:extLst>
              <a:ext uri="{FF2B5EF4-FFF2-40B4-BE49-F238E27FC236}">
                <a16:creationId xmlns:a16="http://schemas.microsoft.com/office/drawing/2014/main" id="{8D54C607-AC06-430E-84BE-23269FD9FBAC}"/>
              </a:ext>
            </a:extLst>
          </p:cNvPr>
          <p:cNvSpPr txBox="1"/>
          <p:nvPr/>
        </p:nvSpPr>
        <p:spPr>
          <a:xfrm>
            <a:off x="759066" y="4400884"/>
            <a:ext cx="10673863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/>
            <a:endParaRPr lang="ru-RU" sz="1400" dirty="0">
              <a:sym typeface="Arial"/>
            </a:endParaRP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0BE05C9F-118E-4231-870E-9EDF3728FA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440965"/>
              </p:ext>
            </p:extLst>
          </p:nvPr>
        </p:nvGraphicFramePr>
        <p:xfrm>
          <a:off x="759066" y="1401794"/>
          <a:ext cx="10960494" cy="43118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92399">
                  <a:extLst>
                    <a:ext uri="{9D8B030D-6E8A-4147-A177-3AD203B41FA5}">
                      <a16:colId xmlns:a16="http://schemas.microsoft.com/office/drawing/2014/main" val="4256125959"/>
                    </a:ext>
                  </a:extLst>
                </a:gridCol>
                <a:gridCol w="6291335">
                  <a:extLst>
                    <a:ext uri="{9D8B030D-6E8A-4147-A177-3AD203B41FA5}">
                      <a16:colId xmlns:a16="http://schemas.microsoft.com/office/drawing/2014/main" val="3896660791"/>
                    </a:ext>
                  </a:extLst>
                </a:gridCol>
                <a:gridCol w="3476760">
                  <a:extLst>
                    <a:ext uri="{9D8B030D-6E8A-4147-A177-3AD203B41FA5}">
                      <a16:colId xmlns:a16="http://schemas.microsoft.com/office/drawing/2014/main" val="2386202098"/>
                    </a:ext>
                  </a:extLst>
                </a:gridCol>
              </a:tblGrid>
              <a:tr h="2923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Пп. №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dirty="0">
                          <a:effectLst/>
                        </a:rPr>
                        <a:t>Наименование параметра, ед. изм.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Значение параметра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95843757"/>
                  </a:ext>
                </a:extLst>
              </a:tr>
              <a:tr h="2923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1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Частотный диапазон, МГц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80 … 2500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37863218"/>
                  </a:ext>
                </a:extLst>
              </a:tr>
              <a:tr h="2923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2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Количество каналов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4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37061806"/>
                  </a:ext>
                </a:extLst>
              </a:tr>
              <a:tr h="2923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3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Частотный диапазон канала 1, МГц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80 … 100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71563989"/>
                  </a:ext>
                </a:extLst>
              </a:tr>
              <a:tr h="2923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4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Частотный диапазон канала 2, МГц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100 … 625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4433451"/>
                  </a:ext>
                </a:extLst>
              </a:tr>
              <a:tr h="2923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5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Частотный диапазон канала 3, МГц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625 … 1250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93911447"/>
                  </a:ext>
                </a:extLst>
              </a:tr>
              <a:tr h="2923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6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Частотный диапазон канала 4, МГц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1250 … 2500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84652660"/>
                  </a:ext>
                </a:extLst>
              </a:tr>
              <a:tr h="35533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7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Полоса частот параллельной обработки, МГц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5 … 30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33856992"/>
                  </a:ext>
                </a:extLst>
              </a:tr>
              <a:tr h="2923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8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Частотное разрешение, Гц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90010740"/>
                  </a:ext>
                </a:extLst>
              </a:tr>
              <a:tr h="2923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9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Чувствительность приёмника, дБм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dirty="0">
                          <a:effectLst/>
                        </a:rPr>
                        <a:t>-80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14770918"/>
                  </a:ext>
                </a:extLst>
              </a:tr>
              <a:tr h="2923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10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Динамический диапазон, дБ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50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19310270"/>
                  </a:ext>
                </a:extLst>
              </a:tr>
              <a:tr h="35533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11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Избирательность при расстройке +/- 10 кГц, дБ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-20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31309885"/>
                  </a:ext>
                </a:extLst>
              </a:tr>
              <a:tr h="2923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12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Коэффициент шума приемника, дБ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не более 10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47108378"/>
                  </a:ext>
                </a:extLst>
              </a:tr>
              <a:tr h="3850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13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dirty="0">
                          <a:effectLst/>
                        </a:rPr>
                        <a:t>Входное сопротивление аналогового тракта, Ом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50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64409920"/>
                  </a:ext>
                </a:extLst>
              </a:tr>
            </a:tbl>
          </a:graphicData>
        </a:graphic>
      </p:graphicFrame>
      <p:sp>
        <p:nvSpPr>
          <p:cNvPr id="15" name="object 10">
            <a:extLst>
              <a:ext uri="{FF2B5EF4-FFF2-40B4-BE49-F238E27FC236}">
                <a16:creationId xmlns:a16="http://schemas.microsoft.com/office/drawing/2014/main" id="{4B08CE35-182C-4AFC-9979-CC48B9D9F669}"/>
              </a:ext>
            </a:extLst>
          </p:cNvPr>
          <p:cNvSpPr txBox="1"/>
          <p:nvPr/>
        </p:nvSpPr>
        <p:spPr>
          <a:xfrm>
            <a:off x="678353" y="883488"/>
            <a:ext cx="10673863" cy="11296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ru-RU" b="1" dirty="0">
                <a:sym typeface="Arial"/>
              </a:rPr>
              <a:t>Параметры АК «</a:t>
            </a:r>
            <a:r>
              <a:rPr lang="en-US" b="1" dirty="0">
                <a:sym typeface="Arial"/>
              </a:rPr>
              <a:t>SDR</a:t>
            </a:r>
            <a:r>
              <a:rPr lang="ru-RU" b="1" dirty="0">
                <a:sym typeface="Arial"/>
              </a:rPr>
              <a:t>»:</a:t>
            </a:r>
            <a:br>
              <a:rPr lang="ru-RU" sz="1400" dirty="0">
                <a:sym typeface="Arial"/>
              </a:rPr>
            </a:br>
            <a:endParaRPr lang="ru-RU" sz="1200" dirty="0">
              <a:sym typeface="Arial"/>
            </a:endParaRPr>
          </a:p>
          <a:p>
            <a:pPr marL="127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  <a:tabLst>
                <a:tab pos="342900" algn="l"/>
                <a:tab pos="355600" algn="l"/>
              </a:tabLst>
              <a:defRPr sz="1500" spc="-10">
                <a:latin typeface="Arial"/>
                <a:ea typeface="Arial"/>
                <a:cs typeface="Arial"/>
                <a:sym typeface="Arial"/>
              </a:defRPr>
            </a:pPr>
            <a:r>
              <a:rPr lang="ru-RU" sz="1500" dirty="0">
                <a:sym typeface="Arial"/>
              </a:rPr>
              <a:t>.</a:t>
            </a:r>
            <a:br>
              <a:rPr lang="ru-RU" sz="1500" dirty="0">
                <a:sym typeface="Arial"/>
              </a:rPr>
            </a:br>
            <a:endParaRPr lang="ru-RU" sz="1400" dirty="0">
              <a:sym typeface="Arial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26F32C1-A229-4351-86FD-F09820447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" y="-9936"/>
            <a:ext cx="12191988" cy="67274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16697" y="74838"/>
            <a:ext cx="9085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err="1">
                <a:solidFill>
                  <a:schemeClr val="bg1"/>
                </a:solidFill>
              </a:rPr>
              <a:t>Радиосканер</a:t>
            </a:r>
            <a:r>
              <a:rPr lang="ru-RU" b="1" dirty="0">
                <a:solidFill>
                  <a:schemeClr val="bg1"/>
                </a:solidFill>
              </a:rPr>
              <a:t>  - АК «</a:t>
            </a:r>
            <a:r>
              <a:rPr lang="en-US" b="1" dirty="0">
                <a:solidFill>
                  <a:schemeClr val="bg1"/>
                </a:solidFill>
              </a:rPr>
              <a:t>SDR</a:t>
            </a:r>
            <a:r>
              <a:rPr lang="ru-RU" b="1" dirty="0">
                <a:solidFill>
                  <a:schemeClr val="bg1"/>
                </a:solidFill>
              </a:rPr>
              <a:t>».</a:t>
            </a:r>
          </a:p>
        </p:txBody>
      </p:sp>
    </p:spTree>
    <p:extLst>
      <p:ext uri="{BB962C8B-B14F-4D97-AF65-F5344CB8AC3E}">
        <p14:creationId xmlns:p14="http://schemas.microsoft.com/office/powerpoint/2010/main" val="4070310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>
            <a:extLst>
              <a:ext uri="{FF2B5EF4-FFF2-40B4-BE49-F238E27FC236}">
                <a16:creationId xmlns:a16="http://schemas.microsoft.com/office/drawing/2014/main" id="{BE73E6E1-EFA5-4B21-8990-362EEE536C5E}"/>
              </a:ext>
            </a:extLst>
          </p:cNvPr>
          <p:cNvSpPr txBox="1"/>
          <p:nvPr/>
        </p:nvSpPr>
        <p:spPr>
          <a:xfrm>
            <a:off x="554182" y="1021881"/>
            <a:ext cx="11245069" cy="3809199"/>
          </a:xfrm>
          <a:prstGeom prst="rect">
            <a:avLst/>
          </a:prstGeom>
          <a:solidFill>
            <a:srgbClr val="EDF4FF">
              <a:alpha val="60000"/>
            </a:srgbClr>
          </a:solidFill>
        </p:spPr>
        <p:txBody>
          <a:bodyPr wrap="square" lIns="180000" tIns="180000" rIns="180000" bIns="18000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1.Обеспечить безопасность важных переговоров путем поиска и блокирования несанкционированного прослушивания;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2.Сканировать окружающий эфира для регистрации источников;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3.Успешно отыскивать «вражеские» радиостанции – элемент радиоэлектронной войны против условного или реального противника.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4.Военное применение в сфере обеспечения своевременного оповещения приближения вражеского объекта, имеющего приемопередающее устройство.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Радиослужба для получения погодной информации, а также о ЧС. Предупреждение о нештатных ситуациях.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6.РЭБ.</a:t>
            </a:r>
          </a:p>
          <a:p>
            <a:pPr marL="0" lvl="1" algn="just">
              <a:lnSpc>
                <a:spcPct val="114000"/>
              </a:lnSpc>
              <a:spcAft>
                <a:spcPts val="600"/>
              </a:spcAft>
              <a:buClr>
                <a:srgbClr val="00B2BD"/>
              </a:buClr>
              <a:buSzPct val="70000"/>
              <a:defRPr/>
            </a:pPr>
            <a:endParaRPr lang="ru-RU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" y="6185251"/>
            <a:ext cx="12191988" cy="6727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59232" y="6336959"/>
            <a:ext cx="861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024D280-1C33-0740-AA14-557840F65B23}" type="slidenum">
              <a:rPr lang="ru-RU" sz="1600" b="1" smtClean="0">
                <a:solidFill>
                  <a:schemeClr val="bg1"/>
                </a:solidFill>
              </a:rPr>
              <a:t>7</a:t>
            </a:fld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E8C1D00F-234E-4215-89C5-2A626C3DB4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76525" y="5429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42826C7A-E1E6-4E2C-B3AC-ED433DE83D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28925" y="6953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DD9A4C8-143D-46FC-9BC8-D9C0884ED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88" cy="67274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71634" y="135184"/>
            <a:ext cx="9085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Сфера применения АК «</a:t>
            </a:r>
            <a:r>
              <a:rPr lang="en-US" b="1" dirty="0">
                <a:solidFill>
                  <a:schemeClr val="bg1"/>
                </a:solidFill>
              </a:rPr>
              <a:t>SDR</a:t>
            </a:r>
            <a:r>
              <a:rPr lang="ru-RU" b="1" dirty="0">
                <a:solidFill>
                  <a:schemeClr val="bg1"/>
                </a:solidFill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063258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>
            <a:extLst>
              <a:ext uri="{FF2B5EF4-FFF2-40B4-BE49-F238E27FC236}">
                <a16:creationId xmlns:a16="http://schemas.microsoft.com/office/drawing/2014/main" id="{BE73E6E1-EFA5-4B21-8990-362EEE536C5E}"/>
              </a:ext>
            </a:extLst>
          </p:cNvPr>
          <p:cNvSpPr txBox="1"/>
          <p:nvPr/>
        </p:nvSpPr>
        <p:spPr>
          <a:xfrm>
            <a:off x="625865" y="948808"/>
            <a:ext cx="11245069" cy="5145895"/>
          </a:xfrm>
          <a:prstGeom prst="rect">
            <a:avLst/>
          </a:prstGeom>
          <a:solidFill>
            <a:srgbClr val="EDF4FF">
              <a:alpha val="60000"/>
            </a:srgbClr>
          </a:solidFill>
        </p:spPr>
        <p:txBody>
          <a:bodyPr wrap="square" lIns="180000" tIns="180000" rIns="180000" bIns="180000" rtlCol="0">
            <a:noAutofit/>
          </a:bodyPr>
          <a:lstStyle/>
          <a:p>
            <a:pPr marL="0" lvl="1" algn="just">
              <a:lnSpc>
                <a:spcPct val="114000"/>
              </a:lnSpc>
              <a:spcAft>
                <a:spcPts val="600"/>
              </a:spcAft>
              <a:buClr>
                <a:srgbClr val="00B2BD"/>
              </a:buClr>
              <a:buSzPct val="70000"/>
              <a:defRPr/>
            </a:pPr>
            <a:endParaRPr lang="ru-RU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" y="6185251"/>
            <a:ext cx="12191988" cy="6727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59232" y="6336959"/>
            <a:ext cx="861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024D280-1C33-0740-AA14-557840F65B23}" type="slidenum">
              <a:rPr lang="ru-RU" sz="1600" b="1" smtClean="0">
                <a:solidFill>
                  <a:schemeClr val="bg1"/>
                </a:solidFill>
              </a:rPr>
              <a:t>8</a:t>
            </a:fld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E8C1D00F-234E-4215-89C5-2A626C3DB4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76525" y="5429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42826C7A-E1E6-4E2C-B3AC-ED433DE83D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28925" y="6953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AB7380D-A391-41D7-8BC2-D734DC24B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66" y="987402"/>
            <a:ext cx="5617841" cy="244159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59585DE-FD8F-4669-9621-991571CC8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192" y="980314"/>
            <a:ext cx="4731607" cy="1846776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E1360C6-DEEC-4C28-B810-B776EA31D1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199" y="3478116"/>
            <a:ext cx="5641508" cy="265873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B421860-818D-46D3-AE35-E80AD0E93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3996" y="2978798"/>
            <a:ext cx="2365804" cy="159481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C15AA76-1BC3-454C-9C04-134CD48EBF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3614" y="2884798"/>
            <a:ext cx="2662997" cy="18467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3F19DD4-2347-472E-9B68-FC09B4C80C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20298" y="4822929"/>
            <a:ext cx="1052626" cy="1060336"/>
          </a:xfrm>
          <a:prstGeom prst="rect">
            <a:avLst/>
          </a:prstGeom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B549433F-D878-42A6-B8A9-A1F34F3F7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" y="-2331"/>
            <a:ext cx="12191988" cy="67274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30057" y="150423"/>
            <a:ext cx="9085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err="1">
                <a:solidFill>
                  <a:schemeClr val="bg1"/>
                </a:solidFill>
              </a:rPr>
              <a:t>Радиосканер</a:t>
            </a:r>
            <a:r>
              <a:rPr lang="ru-RU" b="1" dirty="0">
                <a:solidFill>
                  <a:schemeClr val="bg1"/>
                </a:solidFill>
              </a:rPr>
              <a:t> АК «</a:t>
            </a:r>
            <a:r>
              <a:rPr lang="en-US" b="1" dirty="0">
                <a:solidFill>
                  <a:schemeClr val="bg1"/>
                </a:solidFill>
              </a:rPr>
              <a:t>SDR</a:t>
            </a:r>
            <a:r>
              <a:rPr lang="ru-RU" b="1" dirty="0">
                <a:solidFill>
                  <a:schemeClr val="bg1"/>
                </a:solidFill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298157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>
            <a:extLst>
              <a:ext uri="{FF2B5EF4-FFF2-40B4-BE49-F238E27FC236}">
                <a16:creationId xmlns:a16="http://schemas.microsoft.com/office/drawing/2014/main" id="{BE73E6E1-EFA5-4B21-8990-362EEE536C5E}"/>
              </a:ext>
            </a:extLst>
          </p:cNvPr>
          <p:cNvSpPr txBox="1"/>
          <p:nvPr/>
        </p:nvSpPr>
        <p:spPr>
          <a:xfrm>
            <a:off x="692977" y="948808"/>
            <a:ext cx="11245069" cy="5145895"/>
          </a:xfrm>
          <a:prstGeom prst="rect">
            <a:avLst/>
          </a:prstGeom>
          <a:solidFill>
            <a:srgbClr val="EDF4FF">
              <a:alpha val="60000"/>
            </a:srgbClr>
          </a:solidFill>
        </p:spPr>
        <p:txBody>
          <a:bodyPr wrap="square" lIns="180000" tIns="180000" rIns="180000" bIns="180000" rtlCol="0">
            <a:noAutofit/>
          </a:bodyPr>
          <a:lstStyle/>
          <a:p>
            <a:pPr marL="0" lvl="1" algn="just">
              <a:lnSpc>
                <a:spcPct val="114000"/>
              </a:lnSpc>
              <a:spcAft>
                <a:spcPts val="600"/>
              </a:spcAft>
              <a:buClr>
                <a:srgbClr val="00B2BD"/>
              </a:buClr>
              <a:buSzPct val="70000"/>
              <a:defRPr/>
            </a:pPr>
            <a:endParaRPr lang="ru-RU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" y="6185251"/>
            <a:ext cx="12191988" cy="6727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59232" y="6336959"/>
            <a:ext cx="861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024D280-1C33-0740-AA14-557840F65B23}" type="slidenum">
              <a:rPr lang="ru-RU" sz="1600" b="1" smtClean="0">
                <a:solidFill>
                  <a:schemeClr val="bg1"/>
                </a:solidFill>
              </a:rPr>
              <a:t>9</a:t>
            </a:fld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E8C1D00F-234E-4215-89C5-2A626C3DB4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76525" y="5429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42826C7A-E1E6-4E2C-B3AC-ED433DE83D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28925" y="695325"/>
            <a:ext cx="68389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0BD3FFB-1197-4415-89B9-4383E6728E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13" b="13098"/>
          <a:stretch/>
        </p:blipFill>
        <p:spPr>
          <a:xfrm>
            <a:off x="1180022" y="1084680"/>
            <a:ext cx="2369879" cy="241254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6CBFCBF-11E6-4713-B1A4-2883B6C573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3819" t="12789" r="-1" b="20772"/>
          <a:stretch/>
        </p:blipFill>
        <p:spPr>
          <a:xfrm>
            <a:off x="8162488" y="1088784"/>
            <a:ext cx="2751167" cy="2340153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ABB263F-C4DA-401D-B6EA-A416E3BFCB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868" b="18317"/>
          <a:stretch/>
        </p:blipFill>
        <p:spPr>
          <a:xfrm>
            <a:off x="1307270" y="3623820"/>
            <a:ext cx="2242631" cy="2319556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90D0274-97C6-4779-9D47-900B2E5CE2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7881" y="3629936"/>
            <a:ext cx="3092741" cy="2319556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BE1913BB-2ED3-42F3-8471-C636152BC08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303" t="20220" r="17040" b="22090"/>
          <a:stretch/>
        </p:blipFill>
        <p:spPr>
          <a:xfrm>
            <a:off x="4004842" y="1482235"/>
            <a:ext cx="3338818" cy="1946702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C496FF14-1474-4C4C-9B6F-25DC4B1942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43050" y="3629936"/>
            <a:ext cx="4118219" cy="2316498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B6CE8EC6-29FB-43D6-8D85-6F97EF291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411"/>
            <a:ext cx="12191988" cy="67274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7657" y="173593"/>
            <a:ext cx="9085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err="1">
                <a:solidFill>
                  <a:schemeClr val="bg1"/>
                </a:solidFill>
              </a:rPr>
              <a:t>Радиосканер</a:t>
            </a:r>
            <a:r>
              <a:rPr lang="ru-RU" b="1" dirty="0">
                <a:solidFill>
                  <a:schemeClr val="bg1"/>
                </a:solidFill>
              </a:rPr>
              <a:t> АК «</a:t>
            </a:r>
            <a:r>
              <a:rPr lang="en-US" b="1" dirty="0">
                <a:solidFill>
                  <a:schemeClr val="bg1"/>
                </a:solidFill>
              </a:rPr>
              <a:t>SDR</a:t>
            </a:r>
            <a:r>
              <a:rPr lang="ru-RU" b="1" dirty="0">
                <a:solidFill>
                  <a:schemeClr val="bg1"/>
                </a:solidFill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425397599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17708</TotalTime>
  <Words>784</Words>
  <Application>Microsoft Office PowerPoint</Application>
  <PresentationFormat>Широкоэкранный</PresentationFormat>
  <Paragraphs>110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Александр Игоревич Ясыченко</dc:creator>
  <cp:lastModifiedBy>IGOR</cp:lastModifiedBy>
  <cp:revision>476</cp:revision>
  <cp:lastPrinted>2023-03-29T07:00:08Z</cp:lastPrinted>
  <dcterms:created xsi:type="dcterms:W3CDTF">2018-11-01T13:13:19Z</dcterms:created>
  <dcterms:modified xsi:type="dcterms:W3CDTF">2025-11-27T09:06:58Z</dcterms:modified>
</cp:coreProperties>
</file>

<file path=docProps/thumbnail.jpeg>
</file>